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99CC00"/>
    <a:srgbClr val="003300"/>
    <a:srgbClr val="660066"/>
    <a:srgbClr val="2A1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2280" y="60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5EA9-02F1-4C60-9B22-3E1A034B2038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98E9-9E60-4BAA-909D-0A1CC615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6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5EA9-02F1-4C60-9B22-3E1A034B2038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98E9-9E60-4BAA-909D-0A1CC615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62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5EA9-02F1-4C60-9B22-3E1A034B2038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98E9-9E60-4BAA-909D-0A1CC615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01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5EA9-02F1-4C60-9B22-3E1A034B2038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98E9-9E60-4BAA-909D-0A1CC615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72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5EA9-02F1-4C60-9B22-3E1A034B2038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98E9-9E60-4BAA-909D-0A1CC615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21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5EA9-02F1-4C60-9B22-3E1A034B2038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98E9-9E60-4BAA-909D-0A1CC615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77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5EA9-02F1-4C60-9B22-3E1A034B2038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98E9-9E60-4BAA-909D-0A1CC615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2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5EA9-02F1-4C60-9B22-3E1A034B2038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98E9-9E60-4BAA-909D-0A1CC615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86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5EA9-02F1-4C60-9B22-3E1A034B2038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98E9-9E60-4BAA-909D-0A1CC615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72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5EA9-02F1-4C60-9B22-3E1A034B2038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98E9-9E60-4BAA-909D-0A1CC615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21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5EA9-02F1-4C60-9B22-3E1A034B2038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98E9-9E60-4BAA-909D-0A1CC615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69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B5EA9-02F1-4C60-9B22-3E1A034B2038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398E9-9E60-4BAA-909D-0A1CC615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30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テキスト ボックス 50"/>
          <p:cNvSpPr txBox="1"/>
          <p:nvPr/>
        </p:nvSpPr>
        <p:spPr>
          <a:xfrm>
            <a:off x="105877" y="216631"/>
            <a:ext cx="3317724" cy="31535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10" name="図 10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225">
            <a:off x="2670332" y="2519433"/>
            <a:ext cx="1378010" cy="1378010"/>
          </a:xfrm>
          <a:prstGeom prst="rect">
            <a:avLst/>
          </a:prstGeom>
        </p:spPr>
      </p:pic>
      <p:sp>
        <p:nvSpPr>
          <p:cNvPr id="55" name="テキスト ボックス 54"/>
          <p:cNvSpPr txBox="1"/>
          <p:nvPr/>
        </p:nvSpPr>
        <p:spPr>
          <a:xfrm>
            <a:off x="3430083" y="6537955"/>
            <a:ext cx="3317724" cy="31535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00503" y="6540142"/>
            <a:ext cx="3317724" cy="31535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034" name="図 10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685" y="5884663"/>
            <a:ext cx="1021995" cy="1021995"/>
          </a:xfrm>
          <a:prstGeom prst="rect">
            <a:avLst/>
          </a:prstGeom>
        </p:spPr>
      </p:pic>
      <p:sp>
        <p:nvSpPr>
          <p:cNvPr id="52" name="テキスト ボックス 51"/>
          <p:cNvSpPr txBox="1"/>
          <p:nvPr/>
        </p:nvSpPr>
        <p:spPr>
          <a:xfrm>
            <a:off x="114329" y="3371930"/>
            <a:ext cx="3317724" cy="3153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033" name="図 10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281" y="3541186"/>
            <a:ext cx="1382450" cy="1382450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3420287" y="224539"/>
            <a:ext cx="3318807" cy="63078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0455" y="4105540"/>
            <a:ext cx="36495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 smtClean="0">
                <a:solidFill>
                  <a:srgbClr val="CC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kumimoji="1" lang="en-US" altLang="ja-JP" sz="2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kumimoji="1" lang="ja-JP" altLang="en-US" sz="2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　</a:t>
            </a:r>
            <a:endParaRPr kumimoji="1" lang="en-US" altLang="ja-JP" sz="2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500" dirty="0" smtClean="0">
                <a:solidFill>
                  <a:srgbClr val="CC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</a:t>
            </a:r>
            <a:r>
              <a:rPr lang="ja-JP" altLang="en-US" sz="2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ムズフェスティバル</a:t>
            </a:r>
            <a:endParaRPr lang="en-US" altLang="ja-JP" sz="2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500" dirty="0" smtClean="0">
                <a:solidFill>
                  <a:srgbClr val="CC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</a:t>
            </a:r>
            <a:r>
              <a:rPr kumimoji="1" lang="ja-JP" altLang="en-US" sz="2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民企画分科会</a:t>
            </a:r>
            <a:endParaRPr kumimoji="1" lang="en-US" altLang="ja-JP" sz="2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500" dirty="0" smtClean="0">
                <a:solidFill>
                  <a:srgbClr val="CC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</a:t>
            </a:r>
            <a:r>
              <a:rPr lang="ja-JP" altLang="en-US" sz="2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</a:t>
            </a:r>
            <a:r>
              <a:rPr lang="ja-JP" altLang="en-US" sz="2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要領</a:t>
            </a:r>
            <a:endParaRPr kumimoji="1" lang="ja-JP" altLang="en-US" sz="2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24" name="テキスト ボックス 1023"/>
          <p:cNvSpPr txBox="1"/>
          <p:nvPr/>
        </p:nvSpPr>
        <p:spPr>
          <a:xfrm>
            <a:off x="90726" y="503556"/>
            <a:ext cx="327248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CC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コムズ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フェスティバル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日程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松山市男女共同参画推進センター・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コムズ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総合テーマ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solidFill>
                  <a:srgbClr val="CC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「つなげよう　ひろげよう　</a:t>
            </a:r>
            <a:endParaRPr lang="en-US" altLang="ja-JP" sz="2000" b="1" dirty="0" smtClean="0">
              <a:solidFill>
                <a:srgbClr val="CC00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solidFill>
                  <a:srgbClr val="CC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rgbClr val="CC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男女共同参画の輪」</a:t>
            </a:r>
            <a:endParaRPr lang="en-US" altLang="ja-JP" sz="2000" b="1" dirty="0" smtClean="0">
              <a:solidFill>
                <a:srgbClr val="CC00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965302" y="500180"/>
            <a:ext cx="194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CC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募集内容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48414" y="6907812"/>
            <a:ext cx="194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CC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団体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601458" y="6872969"/>
            <a:ext cx="194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CC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他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89858" y="1227143"/>
            <a:ext cx="35668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一人ひとりが自分らしく笑顔で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暮らすための講座・セミナー・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ワークショップ・実習など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【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内容例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ワーク・ライフ・バランス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地域防災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こころとからだの健康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方針決定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過程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への女性の参画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男性にとっての男女共同参画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ドメスティック・バイオレンスなど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30" name="テキスト ボックス 1029"/>
          <p:cNvSpPr txBox="1"/>
          <p:nvPr/>
        </p:nvSpPr>
        <p:spPr>
          <a:xfrm>
            <a:off x="134002" y="7411891"/>
            <a:ext cx="30788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構成員が</a:t>
            </a:r>
            <a:r>
              <a:rPr kumimoji="1" lang="ja-JP" altLang="en-US" sz="1600" b="1" dirty="0" smtClean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５名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以上であること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構成員の過半数が</a:t>
            </a:r>
            <a:r>
              <a:rPr lang="ja-JP" altLang="en-US" sz="1600" b="1" dirty="0" smtClean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松山市民</a:t>
            </a:r>
            <a:endParaRPr lang="en-US" altLang="ja-JP" sz="1600" b="1" dirty="0" smtClean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b="1" dirty="0" smtClean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であること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特定の政治活動、宗教活動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又は営利を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目的としていないこと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分科会の内容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個人情報を除く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公開できるこ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31" name="テキスト ボックス 1030"/>
          <p:cNvSpPr txBox="1"/>
          <p:nvPr/>
        </p:nvSpPr>
        <p:spPr>
          <a:xfrm>
            <a:off x="3745149" y="7244762"/>
            <a:ext cx="2859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200" dirty="0"/>
          </a:p>
        </p:txBody>
      </p:sp>
      <p:sp>
        <p:nvSpPr>
          <p:cNvPr id="1032" name="テキスト ボックス 1031"/>
          <p:cNvSpPr txBox="1"/>
          <p:nvPr/>
        </p:nvSpPr>
        <p:spPr>
          <a:xfrm>
            <a:off x="3398047" y="7417532"/>
            <a:ext cx="344197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総合テーマ「つなげよう ひろげよう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男女　　　　　　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共同参画の輪」に沿い、ネットワークづくり  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や連携の強化のために、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共同企画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コラボ企画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を期待します。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例：市民団体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企業、市民団体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大学、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市民団体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公益機関等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当日の会場準備、後片付け等は主催団体が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行います。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100" b="1" dirty="0" smtClean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２月下旬に開催する報告会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では、振り返りを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行います。　　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770" y="-280003"/>
            <a:ext cx="1021995" cy="1021995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225">
            <a:off x="5583854" y="6299387"/>
            <a:ext cx="1026395" cy="1026395"/>
          </a:xfrm>
          <a:prstGeom prst="rect">
            <a:avLst/>
          </a:prstGeom>
        </p:spPr>
      </p:pic>
      <p:sp>
        <p:nvSpPr>
          <p:cNvPr id="66" name="テキスト ボックス 65"/>
          <p:cNvSpPr txBox="1"/>
          <p:nvPr/>
        </p:nvSpPr>
        <p:spPr>
          <a:xfrm>
            <a:off x="4018645" y="3768201"/>
            <a:ext cx="197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募集数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】8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分科会程度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029202" y="4245439"/>
            <a:ext cx="356681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応募方法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企画書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所定様式あり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2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en-US" altLang="ja-JP" sz="2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)17:00</a:t>
            </a:r>
          </a:p>
          <a:p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までに提出してください。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様式はホームページから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ダウンロードできます。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260931" y="3327156"/>
            <a:ext cx="916566" cy="769122"/>
            <a:chOff x="1260931" y="3353283"/>
            <a:chExt cx="916566" cy="769122"/>
          </a:xfrm>
          <a:solidFill>
            <a:schemeClr val="bg1"/>
          </a:solidFill>
        </p:grpSpPr>
        <p:sp>
          <p:nvSpPr>
            <p:cNvPr id="84" name="フローチャート: 論理積ゲート 83"/>
            <p:cNvSpPr/>
            <p:nvPr/>
          </p:nvSpPr>
          <p:spPr>
            <a:xfrm rot="5400000">
              <a:off x="1351007" y="3295915"/>
              <a:ext cx="736414" cy="916566"/>
            </a:xfrm>
            <a:prstGeom prst="flowChartDelay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1267771" y="3353283"/>
              <a:ext cx="905463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9" name="グループ化 88"/>
          <p:cNvGrpSpPr/>
          <p:nvPr/>
        </p:nvGrpSpPr>
        <p:grpSpPr>
          <a:xfrm rot="16200000">
            <a:off x="3320506" y="4637798"/>
            <a:ext cx="916566" cy="769122"/>
            <a:chOff x="1260931" y="3353283"/>
            <a:chExt cx="916566" cy="76912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0" name="フローチャート: 論理積ゲート 89"/>
            <p:cNvSpPr/>
            <p:nvPr/>
          </p:nvSpPr>
          <p:spPr>
            <a:xfrm rot="5400000">
              <a:off x="1351007" y="3295915"/>
              <a:ext cx="736414" cy="916566"/>
            </a:xfrm>
            <a:prstGeom prst="flowChartDelay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1267771" y="3353283"/>
              <a:ext cx="905463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2" name="グループ化 91"/>
          <p:cNvGrpSpPr/>
          <p:nvPr/>
        </p:nvGrpSpPr>
        <p:grpSpPr>
          <a:xfrm rot="10800000">
            <a:off x="1265283" y="5804748"/>
            <a:ext cx="916566" cy="769122"/>
            <a:chOff x="1260931" y="3353283"/>
            <a:chExt cx="916566" cy="769122"/>
          </a:xfrm>
          <a:solidFill>
            <a:schemeClr val="bg1"/>
          </a:solidFill>
        </p:grpSpPr>
        <p:sp>
          <p:nvSpPr>
            <p:cNvPr id="93" name="フローチャート: 論理積ゲート 92"/>
            <p:cNvSpPr/>
            <p:nvPr/>
          </p:nvSpPr>
          <p:spPr>
            <a:xfrm rot="5400000">
              <a:off x="1351007" y="3295915"/>
              <a:ext cx="736414" cy="916566"/>
            </a:xfrm>
            <a:prstGeom prst="flowChartDelay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267771" y="3353283"/>
              <a:ext cx="905463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9" name="グループ化 98"/>
          <p:cNvGrpSpPr/>
          <p:nvPr/>
        </p:nvGrpSpPr>
        <p:grpSpPr>
          <a:xfrm rot="10800000">
            <a:off x="4430860" y="5791679"/>
            <a:ext cx="916566" cy="769122"/>
            <a:chOff x="1260931" y="3353283"/>
            <a:chExt cx="916566" cy="769122"/>
          </a:xfrm>
          <a:solidFill>
            <a:schemeClr val="bg1"/>
          </a:solidFill>
        </p:grpSpPr>
        <p:sp>
          <p:nvSpPr>
            <p:cNvPr id="100" name="フローチャート: 論理積ゲート 99"/>
            <p:cNvSpPr/>
            <p:nvPr/>
          </p:nvSpPr>
          <p:spPr>
            <a:xfrm rot="5400000">
              <a:off x="1351007" y="3295915"/>
              <a:ext cx="736414" cy="916566"/>
            </a:xfrm>
            <a:prstGeom prst="flowChartDelay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1267771" y="3353283"/>
              <a:ext cx="905463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2" name="グループ化 101"/>
          <p:cNvGrpSpPr/>
          <p:nvPr/>
        </p:nvGrpSpPr>
        <p:grpSpPr>
          <a:xfrm rot="16200000">
            <a:off x="3263396" y="575744"/>
            <a:ext cx="916566" cy="646187"/>
            <a:chOff x="1260931" y="3353283"/>
            <a:chExt cx="916566" cy="769122"/>
          </a:xfrm>
          <a:solidFill>
            <a:schemeClr val="bg1"/>
          </a:solidFill>
        </p:grpSpPr>
        <p:sp>
          <p:nvSpPr>
            <p:cNvPr id="103" name="フローチャート: 論理積ゲート 102"/>
            <p:cNvSpPr/>
            <p:nvPr/>
          </p:nvSpPr>
          <p:spPr>
            <a:xfrm rot="5400000">
              <a:off x="1351007" y="3295915"/>
              <a:ext cx="736414" cy="916566"/>
            </a:xfrm>
            <a:prstGeom prst="flowChartDelay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1267771" y="3353283"/>
              <a:ext cx="905463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5" name="グループ化 104"/>
          <p:cNvGrpSpPr/>
          <p:nvPr/>
        </p:nvGrpSpPr>
        <p:grpSpPr>
          <a:xfrm rot="5400000">
            <a:off x="2610759" y="7716297"/>
            <a:ext cx="916566" cy="769122"/>
            <a:chOff x="1260931" y="3353283"/>
            <a:chExt cx="916566" cy="769122"/>
          </a:xfrm>
          <a:solidFill>
            <a:schemeClr val="bg1"/>
          </a:solidFill>
        </p:grpSpPr>
        <p:sp>
          <p:nvSpPr>
            <p:cNvPr id="106" name="フローチャート: 論理積ゲート 105"/>
            <p:cNvSpPr/>
            <p:nvPr/>
          </p:nvSpPr>
          <p:spPr>
            <a:xfrm rot="5400000">
              <a:off x="1351007" y="3295915"/>
              <a:ext cx="736414" cy="916566"/>
            </a:xfrm>
            <a:prstGeom prst="flowChartDelay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1267771" y="3353283"/>
              <a:ext cx="905463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108" name="図 10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225">
            <a:off x="2743398" y="8396375"/>
            <a:ext cx="775617" cy="775617"/>
          </a:xfrm>
          <a:prstGeom prst="rect">
            <a:avLst/>
          </a:prstGeom>
        </p:spPr>
      </p:pic>
      <p:pic>
        <p:nvPicPr>
          <p:cNvPr id="109" name="図 108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8573">
            <a:off x="1772196" y="8720565"/>
            <a:ext cx="1545291" cy="1545291"/>
          </a:xfrm>
          <a:prstGeom prst="rect">
            <a:avLst/>
          </a:prstGeom>
        </p:spPr>
      </p:pic>
      <p:pic>
        <p:nvPicPr>
          <p:cNvPr id="111" name="図 110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99CC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225">
            <a:off x="-214143" y="2494932"/>
            <a:ext cx="666262" cy="66626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449910" y="6515921"/>
            <a:ext cx="868231" cy="66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141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801</TotalTime>
  <Words>91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PC005</dc:creator>
  <cp:lastModifiedBy>PC005</cp:lastModifiedBy>
  <cp:revision>48</cp:revision>
  <cp:lastPrinted>2017-05-02T05:43:13Z</cp:lastPrinted>
  <dcterms:created xsi:type="dcterms:W3CDTF">2017-04-26T04:38:11Z</dcterms:created>
  <dcterms:modified xsi:type="dcterms:W3CDTF">2017-05-10T00:54:51Z</dcterms:modified>
</cp:coreProperties>
</file>