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handoutMasterIdLst>
    <p:handoutMasterId r:id="rId25"/>
  </p:handoutMasterIdLst>
  <p:sldIdLst>
    <p:sldId id="257" r:id="rId2"/>
    <p:sldId id="275" r:id="rId3"/>
    <p:sldId id="258" r:id="rId4"/>
    <p:sldId id="262" r:id="rId5"/>
    <p:sldId id="277" r:id="rId6"/>
    <p:sldId id="265" r:id="rId7"/>
    <p:sldId id="261" r:id="rId8"/>
    <p:sldId id="264" r:id="rId9"/>
    <p:sldId id="276" r:id="rId10"/>
    <p:sldId id="260" r:id="rId11"/>
    <p:sldId id="259" r:id="rId12"/>
    <p:sldId id="266" r:id="rId13"/>
    <p:sldId id="278" r:id="rId14"/>
    <p:sldId id="263" r:id="rId15"/>
    <p:sldId id="269" r:id="rId16"/>
    <p:sldId id="268" r:id="rId17"/>
    <p:sldId id="270" r:id="rId18"/>
    <p:sldId id="279" r:id="rId19"/>
    <p:sldId id="272" r:id="rId20"/>
    <p:sldId id="271" r:id="rId21"/>
    <p:sldId id="273" r:id="rId22"/>
    <p:sldId id="274" r:id="rId23"/>
    <p:sldId id="267" r:id="rId24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082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4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297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488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916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1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87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735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58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99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90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97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46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90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34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79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6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85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931E31-08C8-4CE2-A0F1-5F1849882CA2}" type="datetimeFigureOut">
              <a:rPr kumimoji="1" lang="ja-JP" altLang="en-US" smtClean="0"/>
              <a:t>2020/2/29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7A0E5C-F69F-43D5-A67E-3F5DF50FF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934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 b="37408"/>
          <a:stretch/>
        </p:blipFill>
        <p:spPr>
          <a:xfrm>
            <a:off x="1849010" y="0"/>
            <a:ext cx="8056990" cy="6784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554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5416" t="14063" r="24271" b="52864"/>
          <a:stretch/>
        </p:blipFill>
        <p:spPr>
          <a:xfrm>
            <a:off x="1172550" y="711201"/>
            <a:ext cx="9698650" cy="5524500"/>
          </a:xfrm>
          <a:prstGeom prst="rect">
            <a:avLst/>
          </a:prstGeom>
        </p:spPr>
      </p:pic>
      <p:sp>
        <p:nvSpPr>
          <p:cNvPr id="2" name="円/楕円 1"/>
          <p:cNvSpPr/>
          <p:nvPr/>
        </p:nvSpPr>
        <p:spPr>
          <a:xfrm>
            <a:off x="9918700" y="1841500"/>
            <a:ext cx="1041400" cy="58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064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25877" t="54285" r="24447" b="12795"/>
          <a:stretch/>
        </p:blipFill>
        <p:spPr>
          <a:xfrm>
            <a:off x="1244600" y="812800"/>
            <a:ext cx="9575800" cy="5499100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9931400" y="1054100"/>
            <a:ext cx="1041400" cy="58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318000" y="774700"/>
            <a:ext cx="31877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94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25500" y="2057400"/>
            <a:ext cx="1064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日本の男性は育児休業取得率が女性に比べてとても低い！</a:t>
            </a:r>
          </a:p>
        </p:txBody>
      </p:sp>
    </p:spTree>
    <p:extLst>
      <p:ext uri="{BB962C8B-B14F-4D97-AF65-F5344CB8AC3E}">
        <p14:creationId xmlns:p14="http://schemas.microsoft.com/office/powerpoint/2010/main" val="226358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041400" y="1058863"/>
            <a:ext cx="105283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lang="ja-JP" altLang="ja-JP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日本の男性の育児休</a:t>
            </a:r>
            <a:r>
              <a:rPr lang="ja-JP" altLang="en-US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業</a:t>
            </a:r>
            <a:r>
              <a:rPr lang="ja-JP" altLang="ja-JP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取得率を</a:t>
            </a:r>
            <a:r>
              <a:rPr lang="ja-JP" altLang="en-US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上</a:t>
            </a:r>
            <a:r>
              <a:rPr lang="ja-JP" altLang="ja-JP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げるため</a:t>
            </a:r>
            <a:r>
              <a:rPr lang="ja-JP" altLang="en-US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に</a:t>
            </a:r>
            <a:r>
              <a:rPr lang="ja-JP" altLang="ja-JP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は</a:t>
            </a:r>
            <a:r>
              <a:rPr lang="en-US" altLang="ja-JP" sz="72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!?</a:t>
            </a:r>
            <a:br>
              <a:rPr lang="en-US" altLang="ja-JP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7200" b="1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その方策を考えよう。</a:t>
            </a:r>
            <a:br>
              <a:rPr lang="ja-JP" altLang="ja-JP" sz="7200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endParaRPr lang="ja-JP" altLang="en-US" sz="7200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4965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825500" y="1706563"/>
            <a:ext cx="10477500" cy="36274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lang="ja-JP" altLang="en-US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</a:t>
            </a:r>
            <a:r>
              <a:rPr lang="ja-JP" altLang="en-US" sz="73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男性・家族・職場・国や地方公共団体それぞれの立場で考えてみよう。</a:t>
            </a:r>
            <a:endParaRPr lang="en-US" altLang="ja-JP" sz="730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5192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98698" y="1871131"/>
            <a:ext cx="7378702" cy="1515533"/>
          </a:xfrm>
        </p:spPr>
        <p:txBody>
          <a:bodyPr/>
          <a:lstStyle/>
          <a:p>
            <a:r>
              <a:rPr kumimoji="1" lang="ja-JP" altLang="en-US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実際の取組を紹介！</a:t>
            </a:r>
          </a:p>
        </p:txBody>
      </p:sp>
    </p:spTree>
    <p:extLst>
      <p:ext uri="{BB962C8B-B14F-4D97-AF65-F5344CB8AC3E}">
        <p14:creationId xmlns:p14="http://schemas.microsoft.com/office/powerpoint/2010/main" val="2341229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33958" t="25781" r="19896" b="32683"/>
          <a:stretch/>
        </p:blipFill>
        <p:spPr>
          <a:xfrm>
            <a:off x="4571999" y="698500"/>
            <a:ext cx="6913577" cy="5321300"/>
          </a:xfrm>
          <a:prstGeom prst="rect">
            <a:avLst/>
          </a:prstGeom>
        </p:spPr>
      </p:pic>
      <p:sp>
        <p:nvSpPr>
          <p:cNvPr id="5" name="角丸四角形吹き出し 4"/>
          <p:cNvSpPr/>
          <p:nvPr/>
        </p:nvSpPr>
        <p:spPr>
          <a:xfrm>
            <a:off x="609600" y="698500"/>
            <a:ext cx="4394200" cy="1828800"/>
          </a:xfrm>
          <a:prstGeom prst="wedgeRoundRectCallout">
            <a:avLst>
              <a:gd name="adj1" fmla="val 67895"/>
              <a:gd name="adj2" fmla="val -256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厚生労働省の取組</a:t>
            </a:r>
            <a:endParaRPr kumimoji="1" lang="ja-JP" altLang="en-US" sz="3600" b="1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7942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32892" t="20839" r="31878" b="59816"/>
          <a:stretch/>
        </p:blipFill>
        <p:spPr>
          <a:xfrm>
            <a:off x="571500" y="584200"/>
            <a:ext cx="10871200" cy="57785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825500" y="88900"/>
            <a:ext cx="100457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イクメンの体験談</a:t>
            </a:r>
            <a:endParaRPr kumimoji="1" lang="ja-JP" altLang="en-US" sz="3600" b="1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3310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32638" t="41323" r="30634" b="36440"/>
          <a:stretch/>
        </p:blipFill>
        <p:spPr>
          <a:xfrm>
            <a:off x="228599" y="177800"/>
            <a:ext cx="11821255" cy="64516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139226" y="4038600"/>
            <a:ext cx="1036274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686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31652" t="65166" r="30730" b="7031"/>
          <a:stretch/>
        </p:blipFill>
        <p:spPr>
          <a:xfrm>
            <a:off x="104306" y="266699"/>
            <a:ext cx="12087694" cy="61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1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10506" b="10883"/>
          <a:stretch/>
        </p:blipFill>
        <p:spPr>
          <a:xfrm>
            <a:off x="2933700" y="-91209"/>
            <a:ext cx="5880100" cy="6949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5882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317500" y="1866900"/>
            <a:ext cx="11468100" cy="3479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動画</a:t>
            </a:r>
            <a:endParaRPr kumimoji="1" lang="en-US" altLang="ja-JP" sz="8000" b="1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 algn="ctr"/>
            <a:r>
              <a:rPr lang="ja-JP" altLang="en-US" sz="80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イクメンプロジェクトより</a:t>
            </a:r>
            <a:endParaRPr kumimoji="1" lang="ja-JP" altLang="en-US" sz="8000" b="1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349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イクメンプロジェクト事務局 - 1分間でわかるイクメンプロジェクト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9150" cy="3317875"/>
          </a:xfrm>
        </p:spPr>
      </p:pic>
    </p:spTree>
    <p:extLst>
      <p:ext uri="{BB962C8B-B14F-4D97-AF65-F5344CB8AC3E}">
        <p14:creationId xmlns:p14="http://schemas.microsoft.com/office/powerpoint/2010/main" val="31282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イクメンプロジェクト事務局 - 研修動画「今すぐ実践！男性の育児休業」PR版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7225" y="2227263"/>
            <a:ext cx="5899150" cy="3317875"/>
          </a:xfrm>
        </p:spPr>
      </p:pic>
    </p:spTree>
    <p:extLst>
      <p:ext uri="{BB962C8B-B14F-4D97-AF65-F5344CB8AC3E}">
        <p14:creationId xmlns:p14="http://schemas.microsoft.com/office/powerpoint/2010/main" val="18000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889000" y="817563"/>
            <a:ext cx="10375900" cy="20018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l"/>
            <a:r>
              <a:rPr lang="ja-JP" altLang="en-US" sz="72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男性も育児休業を取りやすくするために大切なことは何だろうか。自分の考えをまとめてみよう。</a:t>
            </a:r>
            <a:endParaRPr lang="en-US" altLang="ja-JP" sz="720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067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82281" y="1460500"/>
            <a:ext cx="11541419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今、注目の「イクメン</a:t>
            </a:r>
            <a:endParaRPr lang="en-US" altLang="ja-JP" sz="9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　子育てする男性」</a:t>
            </a:r>
            <a:endParaRPr kumimoji="1" lang="ja-JP" altLang="en-US" sz="13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78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58800" y="754847"/>
            <a:ext cx="10744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2000" b="1" kern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ja-JP" altLang="ja-JP" sz="4000" b="1" kern="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６歳未満児をもつ夫婦の家事・育児の国際比較</a:t>
            </a:r>
            <a:endParaRPr lang="ja-JP" altLang="ja-JP" sz="4000" kern="100">
              <a:effectLst/>
              <a:latin typeface="AR P丸ゴシック体E" panose="020F0900000000000000" pitchFamily="50" charset="-128"/>
              <a:ea typeface="AR P丸ゴシック体E" panose="020F0900000000000000" pitchFamily="50" charset="-128"/>
              <a:cs typeface="Times New Roman" panose="02020603050405020304" pitchFamily="18" charset="0"/>
            </a:endParaRPr>
          </a:p>
          <a:p>
            <a:pPr indent="419100" algn="just">
              <a:spcAft>
                <a:spcPts val="0"/>
              </a:spcAft>
            </a:pP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夫は</a:t>
            </a:r>
            <a:r>
              <a:rPr lang="en-US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1</a:t>
            </a: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時間</a:t>
            </a:r>
            <a:r>
              <a:rPr lang="ja-JP" altLang="en-US" sz="3600" kern="100"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２３</a:t>
            </a: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分</a:t>
            </a:r>
            <a:r>
              <a:rPr lang="ja-JP" altLang="en-US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（うち育児時間は</a:t>
            </a:r>
            <a:r>
              <a:rPr lang="ja-JP" altLang="en-US" sz="3600" kern="100"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４９</a:t>
            </a: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分）　</a:t>
            </a:r>
            <a:endParaRPr lang="ja-JP" altLang="ja-JP" sz="4000" kern="100">
              <a:effectLst/>
              <a:latin typeface="AR P丸ゴシック体E" panose="020F0900000000000000" pitchFamily="50" charset="-128"/>
              <a:ea typeface="AR P丸ゴシック体E" panose="020F0900000000000000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　妻は</a:t>
            </a:r>
            <a:r>
              <a:rPr lang="en-US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7</a:t>
            </a: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時間</a:t>
            </a:r>
            <a:r>
              <a:rPr lang="ja-JP" altLang="en-US" sz="3600" kern="100"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３４</a:t>
            </a: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分（うち育児時間は</a:t>
            </a:r>
            <a:r>
              <a:rPr lang="en-US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時間</a:t>
            </a:r>
            <a:r>
              <a:rPr lang="ja-JP" altLang="en-US" sz="3600" kern="100"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４５</a:t>
            </a:r>
            <a:r>
              <a:rPr lang="ja-JP" altLang="ja-JP" sz="3600" kern="100">
                <a:effectLst/>
                <a:latin typeface="AR P丸ゴシック体E" panose="020F0900000000000000" pitchFamily="50" charset="-128"/>
                <a:ea typeface="AR P丸ゴシック体E" panose="020F0900000000000000" pitchFamily="50" charset="-128"/>
                <a:cs typeface="Times New Roman" panose="02020603050405020304" pitchFamily="18" charset="0"/>
              </a:rPr>
              <a:t>分）</a:t>
            </a:r>
            <a:endParaRPr lang="ja-JP" altLang="ja-JP" sz="4000" kern="100">
              <a:effectLst/>
              <a:latin typeface="AR P丸ゴシック体E" panose="020F0900000000000000" pitchFamily="50" charset="-128"/>
              <a:ea typeface="AR P丸ゴシック体E" panose="020F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1458" t="34766" r="20625" b="27213"/>
          <a:stretch/>
        </p:blipFill>
        <p:spPr>
          <a:xfrm>
            <a:off x="2286000" y="2570729"/>
            <a:ext cx="70612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78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16000" y="1086535"/>
            <a:ext cx="100711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600" b="1">
                <a:solidFill>
                  <a:srgbClr val="00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学習問題はこれだ！</a:t>
            </a:r>
            <a:endParaRPr lang="en-US" altLang="ja-JP" sz="6600" b="1">
              <a:solidFill>
                <a:srgbClr val="00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lang="ja-JP" altLang="en-US" sz="6600" b="1">
                <a:solidFill>
                  <a:srgbClr val="00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○日本の夫が家事・育児に関わる時間を増やすにはどうすればよいのだろう</a:t>
            </a:r>
            <a:endParaRPr lang="ja-JP" altLang="en-US" sz="6600" b="1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658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50900" y="1651000"/>
            <a:ext cx="1064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考えよう！</a:t>
            </a:r>
            <a:endParaRPr kumimoji="1" lang="en-US" altLang="ja-JP" sz="6000" b="1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r>
              <a:rPr kumimoji="1" lang="ja-JP" altLang="en-US" sz="60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なぜ、日本の男性は育児に関わる時間が少ないのだろうか？</a:t>
            </a:r>
          </a:p>
        </p:txBody>
      </p:sp>
    </p:spTree>
    <p:extLst>
      <p:ext uri="{BB962C8B-B14F-4D97-AF65-F5344CB8AC3E}">
        <p14:creationId xmlns:p14="http://schemas.microsoft.com/office/powerpoint/2010/main" val="333563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88029" y="773093"/>
            <a:ext cx="10947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2800" b="1" kern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「夫は外で働き，妻は家庭を守るべきである」といった考え方に</a:t>
            </a:r>
            <a:endParaRPr lang="en-US" altLang="ja-JP" sz="2800" b="1" kern="0">
              <a:effectLst/>
              <a:latin typeface="AR丸ゴシック体E" panose="020F0909000000000000" pitchFamily="49" charset="-128"/>
              <a:ea typeface="AR丸ゴシック体E" panose="020F0909000000000000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2800" b="1" kern="0">
                <a:effectLst/>
                <a:latin typeface="AR丸ゴシック体E" panose="020F0909000000000000" pitchFamily="49" charset="-128"/>
                <a:ea typeface="AR丸ゴシック体E" panose="020F0909000000000000" pitchFamily="49" charset="-128"/>
                <a:cs typeface="Times New Roman" panose="02020603050405020304" pitchFamily="18" charset="0"/>
              </a:rPr>
              <a:t>ついて </a:t>
            </a:r>
            <a:endParaRPr lang="ja-JP" altLang="ja-JP" sz="3200" b="1" kern="100">
              <a:effectLst/>
              <a:latin typeface="AR丸ゴシック体E" panose="020F0909000000000000" pitchFamily="49" charset="-128"/>
              <a:ea typeface="AR丸ゴシック体E" panose="020F0909000000000000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312" t="41014" r="26875" b="16928"/>
          <a:stretch/>
        </p:blipFill>
        <p:spPr>
          <a:xfrm>
            <a:off x="588029" y="1727200"/>
            <a:ext cx="11095971" cy="49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96900" y="781040"/>
            <a:ext cx="10566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育児休業制度とは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子が１歳（一定の場合は、最長で２歳）に達するまで（父母ともに育児休業を取得する場合は、子が１歳２か月に達するまでの間の１年間＜パパ・ママ育休プラス＞）、申出により育児休業の取得が可能</a:t>
            </a:r>
            <a:b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また、産後８週間以内の期間に育児休業を取得した場合は、特別な事情がなくても申出により再度の育児休業取得が可能＜パパ休暇＞</a:t>
            </a:r>
            <a:b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en-US" altLang="ja-JP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※</a:t>
            </a:r>
            <a:r>
              <a:rPr lang="ja-JP" altLang="en-US" sz="360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一定の条件を満たした有期契約労働者も取得可能。 </a:t>
            </a:r>
          </a:p>
        </p:txBody>
      </p:sp>
    </p:spTree>
    <p:extLst>
      <p:ext uri="{BB962C8B-B14F-4D97-AF65-F5344CB8AC3E}">
        <p14:creationId xmlns:p14="http://schemas.microsoft.com/office/powerpoint/2010/main" val="4845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1700" y="1308100"/>
            <a:ext cx="10642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b="1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男女別の「育児休業取得率の変化」を見てみよう！</a:t>
            </a:r>
            <a:endParaRPr kumimoji="1" lang="ja-JP" altLang="en-US" sz="8800" b="1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21285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オーガニック">
  <a:themeElements>
    <a:clrScheme name="オーガニック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オーガニック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オーガニック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316</TotalTime>
  <Words>337</Words>
  <Application>Microsoft Office PowerPoint</Application>
  <PresentationFormat>ワイド画面</PresentationFormat>
  <Paragraphs>23</Paragraphs>
  <Slides>23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0" baseType="lpstr">
      <vt:lpstr>AR P丸ゴシック体E</vt:lpstr>
      <vt:lpstr>AR丸ゴシック体E</vt:lpstr>
      <vt:lpstr>ＭＳ 明朝</vt:lpstr>
      <vt:lpstr>Arial</vt:lpstr>
      <vt:lpstr>Calibri</vt:lpstr>
      <vt:lpstr>Garamond</vt:lpstr>
      <vt:lpstr>オーガニック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実際の取組を紹介！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日本の男性の育児休暇取得率をあげるためには！！ </dc:title>
  <dc:creator>TC201011</dc:creator>
  <cp:lastModifiedBy>PC004</cp:lastModifiedBy>
  <cp:revision>25</cp:revision>
  <cp:lastPrinted>2019-07-29T04:38:04Z</cp:lastPrinted>
  <dcterms:created xsi:type="dcterms:W3CDTF">2019-07-25T02:18:44Z</dcterms:created>
  <dcterms:modified xsi:type="dcterms:W3CDTF">2020-02-29T06:28:37Z</dcterms:modified>
</cp:coreProperties>
</file>